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2"/>
  </p:notesMasterIdLst>
  <p:sldIdLst>
    <p:sldId id="434" r:id="rId2"/>
    <p:sldId id="328" r:id="rId3"/>
    <p:sldId id="439" r:id="rId4"/>
    <p:sldId id="1115" r:id="rId5"/>
    <p:sldId id="327" r:id="rId6"/>
    <p:sldId id="415" r:id="rId7"/>
    <p:sldId id="383" r:id="rId8"/>
    <p:sldId id="1113" r:id="rId9"/>
    <p:sldId id="400" r:id="rId10"/>
    <p:sldId id="382" r:id="rId11"/>
    <p:sldId id="1122" r:id="rId12"/>
    <p:sldId id="1108" r:id="rId13"/>
    <p:sldId id="436" r:id="rId14"/>
    <p:sldId id="1120" r:id="rId15"/>
    <p:sldId id="1121" r:id="rId16"/>
    <p:sldId id="420" r:id="rId17"/>
    <p:sldId id="1107" r:id="rId18"/>
    <p:sldId id="390" r:id="rId19"/>
    <p:sldId id="1072" r:id="rId20"/>
    <p:sldId id="389" r:id="rId21"/>
    <p:sldId id="1110" r:id="rId22"/>
    <p:sldId id="1119" r:id="rId23"/>
    <p:sldId id="1116" r:id="rId24"/>
    <p:sldId id="1118" r:id="rId25"/>
    <p:sldId id="394" r:id="rId26"/>
    <p:sldId id="422" r:id="rId27"/>
    <p:sldId id="384" r:id="rId28"/>
    <p:sldId id="427" r:id="rId29"/>
    <p:sldId id="1076" r:id="rId30"/>
    <p:sldId id="450" r:id="rId31"/>
    <p:sldId id="449" r:id="rId32"/>
    <p:sldId id="438" r:id="rId33"/>
    <p:sldId id="385" r:id="rId34"/>
    <p:sldId id="452" r:id="rId35"/>
    <p:sldId id="262" r:id="rId36"/>
    <p:sldId id="266" r:id="rId37"/>
    <p:sldId id="1090" r:id="rId38"/>
    <p:sldId id="1114" r:id="rId39"/>
    <p:sldId id="368" r:id="rId40"/>
    <p:sldId id="41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Jon Havem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30942D"/>
    <a:srgbClr val="FFFFFF"/>
    <a:srgbClr val="000000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1" autoAdjust="0"/>
    <p:restoredTop sz="87211" autoAdjust="0"/>
  </p:normalViewPr>
  <p:slideViewPr>
    <p:cSldViewPr snapToGrid="0" snapToObjects="1">
      <p:cViewPr varScale="1">
        <p:scale>
          <a:sx n="81" d="100"/>
          <a:sy n="81" d="100"/>
        </p:scale>
        <p:origin x="192" y="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26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5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ts val="52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aj2@williams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Associate Professor of Economics at Williams 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Kiwanis Club of Richland, WA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December 8, 2021</a:t>
            </a:r>
          </a:p>
        </p:txBody>
      </p:sp>
    </p:spTree>
    <p:extLst>
      <p:ext uri="{BB962C8B-B14F-4D97-AF65-F5344CB8AC3E}">
        <p14:creationId xmlns:p14="http://schemas.microsoft.com/office/powerpoint/2010/main" val="53268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</a:t>
            </a:r>
          </a:p>
        </p:txBody>
      </p:sp>
      <p:pic>
        <p:nvPicPr>
          <p:cNvPr id="1026" name="Picture 2" descr="https://gml.noaa.gov/webdata/ccgg/trends/co2_data_mlo.png">
            <a:extLst>
              <a:ext uri="{FF2B5EF4-FFF2-40B4-BE49-F238E27FC236}">
                <a16:creationId xmlns:a16="http://schemas.microsoft.com/office/drawing/2014/main" id="{D69ADE4B-B317-4D4E-B0A1-6FDF6216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78" y="966227"/>
            <a:ext cx="7252446" cy="54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881062"/>
            <a:ext cx="95440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 </a:t>
            </a:r>
            <a:r>
              <a:rPr lang="en-US" dirty="0"/>
              <a:t>hat Does That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These Impacts Affect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17481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8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Adaptations</a:t>
            </a:r>
            <a:r>
              <a:rPr lang="en-US" dirty="0"/>
              <a:t>: costly actions that reduce damages from climate change.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Examples: staying indoors, changing agricultural practices, building seawalls, migration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responses require government involvement:  large-scale actions or actions with shared benefits.</a:t>
            </a:r>
          </a:p>
        </p:txBody>
      </p:sp>
    </p:spTree>
    <p:extLst>
      <p:ext uri="{BB962C8B-B14F-4D97-AF65-F5344CB8AC3E}">
        <p14:creationId xmlns:p14="http://schemas.microsoft.com/office/powerpoint/2010/main" val="1809504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6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dirty="0">
                <a:solidFill>
                  <a:srgbClr val="C00000"/>
                </a:solidFill>
              </a:rPr>
              <a:t>7 - 20% of worldwide GDP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(incl.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2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2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Global Abatement Cost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07462"/>
            <a:ext cx="8229600" cy="601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25857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incomes) – though new evidence is increasingly questioning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7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344"/>
            <a:ext cx="10515600" cy="50527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48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66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R&amp;D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</a:t>
            </a:r>
            <a:r>
              <a:rPr lang="en-US" i="1" dirty="0"/>
              <a:t>e.g</a:t>
            </a:r>
            <a:r>
              <a:rPr lang="en-US" dirty="0"/>
              <a:t>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90DF1-F957-499D-9E00-F517C624F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981732"/>
            <a:ext cx="9347200" cy="58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System: 2012+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5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Safety Net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COVID-19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Many others in progress…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33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8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saj2@williams.edu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5"/>
              </a:rPr>
              <a:t>www.NEEDelegation.org/testimonials.php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8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82"/>
            <a:ext cx="10515600" cy="465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8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Everything Is Simple, </a:t>
            </a:r>
            <a:br>
              <a:rPr lang="en-US" dirty="0"/>
            </a:br>
            <a:r>
              <a:rPr lang="en-US" dirty="0"/>
              <a:t>No Regulation Is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0" y="17548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989224"/>
            <a:ext cx="6080633" cy="3931286"/>
          </a:xfrm>
        </p:spPr>
        <p:txBody>
          <a:bodyPr>
            <a:noAutofit/>
          </a:bodyPr>
          <a:lstStyle/>
          <a:p>
            <a:r>
              <a:rPr lang="en-US" sz="2300" dirty="0"/>
              <a:t>Pollution causes an EXTERNALITY: a side effect (cost or benefit) that affects someone else 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 Too much pollution is generated</a:t>
            </a:r>
            <a:endParaRPr lang="en-US" sz="1900" dirty="0"/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sz="2300" b="1" i="1" dirty="0">
                <a:sym typeface="Wingdings" panose="05000000000000000000" pitchFamily="2" charset="2"/>
              </a:rPr>
              <a:t>The “</a:t>
            </a:r>
            <a:r>
              <a:rPr lang="en-US" sz="2300" i="1" dirty="0">
                <a:sym typeface="Wingdings" panose="05000000000000000000" pitchFamily="2" charset="2"/>
              </a:rPr>
              <a:t>e</a:t>
            </a:r>
            <a:r>
              <a:rPr lang="en-US" sz="2300" b="1" i="1" dirty="0">
                <a:sym typeface="Wingdings" panose="05000000000000000000" pitchFamily="2" charset="2"/>
              </a:rPr>
              <a:t>fficient” level of pollution balances the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19328</TotalTime>
  <Words>1817</Words>
  <Application>Microsoft Macintosh PowerPoint</Application>
  <PresentationFormat>Widescreen</PresentationFormat>
  <Paragraphs>254</Paragraphs>
  <Slides>40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Courier New</vt:lpstr>
      <vt:lpstr>Custom Design</vt:lpstr>
      <vt:lpstr>Climate Change Economics Sarah Jacobson, Ph.D. Associate Professor of Economics at Williams College</vt:lpstr>
      <vt:lpstr> National Economic Education Delegation</vt:lpstr>
      <vt:lpstr>Who Are We?</vt:lpstr>
      <vt:lpstr> Available NEED Topics Include:</vt:lpstr>
      <vt:lpstr>Credits and Disclaimer</vt:lpstr>
      <vt:lpstr>Outline</vt:lpstr>
      <vt:lpstr>Economics of Climate Change</vt:lpstr>
      <vt:lpstr>When Everything Is Simple,  No Regulation Is Needed</vt:lpstr>
      <vt:lpstr>When Our Decisions Affect Others,  We Need Regulation</vt:lpstr>
      <vt:lpstr> Atmospheric CO2 Concentrations</vt:lpstr>
      <vt:lpstr> Atmospheric CO2 Concentrations</vt:lpstr>
      <vt:lpstr> W hat Does That Do?</vt:lpstr>
      <vt:lpstr>How These Impacts Affect Humans</vt:lpstr>
      <vt:lpstr>How Damages Will Vary Globally: Mortality as an Example</vt:lpstr>
      <vt:lpstr>How Damages Will Vary in the US</vt:lpstr>
      <vt:lpstr> Adaptation Reduces Damages</vt:lpstr>
      <vt:lpstr>  A  Climate Change Ladder</vt:lpstr>
      <vt:lpstr>Reducing Emissions</vt:lpstr>
      <vt:lpstr> How Economists Decide How Much to Fight  Climate Change: Cost Benefit Analysis</vt:lpstr>
      <vt:lpstr>Cost-Benefit Analysis of  Fighting Climate Change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Total U.S. Greenhouse Gas Emissions  by Economic Sector in 2020</vt:lpstr>
      <vt:lpstr>Example Global Abatement Cost Curve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System: 2012+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306</cp:revision>
  <cp:lastPrinted>2021-12-09T16:59:00Z</cp:lastPrinted>
  <dcterms:created xsi:type="dcterms:W3CDTF">2017-05-03T22:30:38Z</dcterms:created>
  <dcterms:modified xsi:type="dcterms:W3CDTF">2021-12-09T16:59:20Z</dcterms:modified>
</cp:coreProperties>
</file>